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75" r:id="rId3"/>
    <p:sldId id="265" r:id="rId4"/>
    <p:sldId id="266" r:id="rId5"/>
    <p:sldId id="267" r:id="rId6"/>
    <p:sldId id="268" r:id="rId7"/>
    <p:sldId id="274" r:id="rId8"/>
    <p:sldId id="262" r:id="rId9"/>
    <p:sldId id="263" r:id="rId10"/>
    <p:sldId id="271" r:id="rId11"/>
    <p:sldId id="264" r:id="rId12"/>
    <p:sldId id="270" r:id="rId13"/>
    <p:sldId id="273" r:id="rId14"/>
    <p:sldId id="272" r:id="rId15"/>
    <p:sldId id="276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FAA-43CD-4309-93CA-0E8421D0297C}" type="datetimeFigureOut">
              <a:rPr lang="pl-PL" smtClean="0"/>
              <a:pPr/>
              <a:t>2015-05-07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3D1D-DF2C-4BB5-B15C-0DE82C0E605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004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FAA-43CD-4309-93CA-0E8421D0297C}" type="datetimeFigureOut">
              <a:rPr lang="pl-PL" smtClean="0"/>
              <a:pPr/>
              <a:t>2015-05-07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3D1D-DF2C-4BB5-B15C-0DE82C0E605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8389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FAA-43CD-4309-93CA-0E8421D0297C}" type="datetimeFigureOut">
              <a:rPr lang="pl-PL" smtClean="0"/>
              <a:pPr/>
              <a:t>2015-05-07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3D1D-DF2C-4BB5-B15C-0DE82C0E605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74877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FAA-43CD-4309-93CA-0E8421D0297C}" type="datetimeFigureOut">
              <a:rPr lang="pl-PL" smtClean="0"/>
              <a:pPr/>
              <a:t>2015-05-07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3D1D-DF2C-4BB5-B15C-0DE82C0E605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47349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FAA-43CD-4309-93CA-0E8421D0297C}" type="datetimeFigureOut">
              <a:rPr lang="pl-PL" smtClean="0"/>
              <a:pPr/>
              <a:t>2015-05-07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3D1D-DF2C-4BB5-B15C-0DE82C0E605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79519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FAA-43CD-4309-93CA-0E8421D0297C}" type="datetimeFigureOut">
              <a:rPr lang="pl-PL" smtClean="0"/>
              <a:pPr/>
              <a:t>2015-05-07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3D1D-DF2C-4BB5-B15C-0DE82C0E605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06244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FAA-43CD-4309-93CA-0E8421D0297C}" type="datetimeFigureOut">
              <a:rPr lang="pl-PL" smtClean="0"/>
              <a:pPr/>
              <a:t>2015-05-07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3D1D-DF2C-4BB5-B15C-0DE82C0E605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39221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FAA-43CD-4309-93CA-0E8421D0297C}" type="datetimeFigureOut">
              <a:rPr lang="pl-PL" smtClean="0"/>
              <a:pPr/>
              <a:t>2015-05-07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3D1D-DF2C-4BB5-B15C-0DE82C0E605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00662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FAA-43CD-4309-93CA-0E8421D0297C}" type="datetimeFigureOut">
              <a:rPr lang="pl-PL" smtClean="0"/>
              <a:pPr/>
              <a:t>2015-05-07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3D1D-DF2C-4BB5-B15C-0DE82C0E605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7700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FAA-43CD-4309-93CA-0E8421D0297C}" type="datetimeFigureOut">
              <a:rPr lang="pl-PL" smtClean="0"/>
              <a:pPr/>
              <a:t>2015-05-07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3D1D-DF2C-4BB5-B15C-0DE82C0E605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6793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FAA-43CD-4309-93CA-0E8421D0297C}" type="datetimeFigureOut">
              <a:rPr lang="pl-PL" smtClean="0"/>
              <a:pPr/>
              <a:t>2015-05-07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3D1D-DF2C-4BB5-B15C-0DE82C0E605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2269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FAA-43CD-4309-93CA-0E8421D0297C}" type="datetimeFigureOut">
              <a:rPr lang="pl-PL" smtClean="0"/>
              <a:pPr/>
              <a:t>2015-05-07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3D1D-DF2C-4BB5-B15C-0DE82C0E605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2631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FAA-43CD-4309-93CA-0E8421D0297C}" type="datetimeFigureOut">
              <a:rPr lang="pl-PL" smtClean="0"/>
              <a:pPr/>
              <a:t>2015-05-07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3D1D-DF2C-4BB5-B15C-0DE82C0E605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1552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FAA-43CD-4309-93CA-0E8421D0297C}" type="datetimeFigureOut">
              <a:rPr lang="pl-PL" smtClean="0"/>
              <a:pPr/>
              <a:t>2015-05-07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3D1D-DF2C-4BB5-B15C-0DE82C0E605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6912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FAA-43CD-4309-93CA-0E8421D0297C}" type="datetimeFigureOut">
              <a:rPr lang="pl-PL" smtClean="0"/>
              <a:pPr/>
              <a:t>2015-05-07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3D1D-DF2C-4BB5-B15C-0DE82C0E605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2385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FAA-43CD-4309-93CA-0E8421D0297C}" type="datetimeFigureOut">
              <a:rPr lang="pl-PL" smtClean="0"/>
              <a:pPr/>
              <a:t>2015-05-07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3D1D-DF2C-4BB5-B15C-0DE82C0E605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8896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FAA-43CD-4309-93CA-0E8421D0297C}" type="datetimeFigureOut">
              <a:rPr lang="pl-PL" smtClean="0"/>
              <a:pPr/>
              <a:t>2015-05-07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3D1D-DF2C-4BB5-B15C-0DE82C0E605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7266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01AEFAA-43CD-4309-93CA-0E8421D0297C}" type="datetimeFigureOut">
              <a:rPr lang="pl-PL" smtClean="0"/>
              <a:pPr/>
              <a:t>2015-05-07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B3D1D-DF2C-4BB5-B15C-0DE82C0E605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10358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t.pl/" TargetMode="External"/><Relationship Id="rId2" Type="http://schemas.openxmlformats.org/officeDocument/2006/relationships/hyperlink" Target="http://www.dyzurnet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800100100.pl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Dziecko bezpieczne w sieci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980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231542" y="1874427"/>
            <a:ext cx="79124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Oszustwa</a:t>
            </a:r>
          </a:p>
          <a:p>
            <a:r>
              <a:rPr lang="pl-P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Twórcy wielu darmowych aplikacji czerpią korzyści z </a:t>
            </a:r>
            <a:r>
              <a:rPr lang="pl-PL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wyświetlanych</a:t>
            </a:r>
            <a:endParaRPr lang="pl-PL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pl-P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reklam. Przeważnie są to tylko niegroźne</a:t>
            </a:r>
          </a:p>
          <a:p>
            <a:r>
              <a:rPr lang="pl-P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banery reklamowe, czasami jednak otwierają one linki,</a:t>
            </a:r>
          </a:p>
          <a:p>
            <a:r>
              <a:rPr lang="pl-P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których kliknięcie powoduje nieświadome złożenie zamówienia,</a:t>
            </a:r>
          </a:p>
          <a:p>
            <a:r>
              <a:rPr lang="pl-P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a co za tym idzie, pobranie opłaty. W takiej sytuacji</a:t>
            </a:r>
          </a:p>
          <a:p>
            <a:r>
              <a:rPr lang="pl-P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użytkownicy nie są wystarczająco informowani o warunkach</a:t>
            </a:r>
          </a:p>
          <a:p>
            <a:r>
              <a:rPr lang="pl-P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umowy i cenach. O tym, że zapłacili orientują się dopiero</a:t>
            </a:r>
          </a:p>
          <a:p>
            <a:r>
              <a:rPr lang="pl-P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po fakcie – wiele takich opłat jest </a:t>
            </a:r>
            <a:r>
              <a:rPr lang="pl-PL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zakamuflowanych</a:t>
            </a:r>
            <a:endParaRPr lang="pl-PL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pl-P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 doliczanych do rachunku telefonicznego.</a:t>
            </a:r>
          </a:p>
        </p:txBody>
      </p:sp>
      <p:sp>
        <p:nvSpPr>
          <p:cNvPr id="5" name="Prostokąt 4"/>
          <p:cNvSpPr/>
          <p:nvPr/>
        </p:nvSpPr>
        <p:spPr>
          <a:xfrm>
            <a:off x="1371684" y="784469"/>
            <a:ext cx="52693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Telefon - zagrożenia</a:t>
            </a:r>
          </a:p>
        </p:txBody>
      </p:sp>
    </p:spTree>
    <p:extLst>
      <p:ext uri="{BB962C8B-B14F-4D97-AF65-F5344CB8AC3E}">
        <p14:creationId xmlns:p14="http://schemas.microsoft.com/office/powerpoint/2010/main" xmlns="" val="338785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141391" y="1875387"/>
            <a:ext cx="92518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Zakupy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wewnątrz aplikacji (in-</a:t>
            </a:r>
            <a:r>
              <a:rPr lang="pl-PL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app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pl-P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 przypadku niektórych aplikacji (np. gier) istnieje możliwość</a:t>
            </a:r>
          </a:p>
          <a:p>
            <a:r>
              <a:rPr lang="pl-P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zakupu punktów lub wirtualnych dóbr podczas</a:t>
            </a:r>
          </a:p>
          <a:p>
            <a:r>
              <a:rPr lang="pl-P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używania programu (tzw. zakupy in-</a:t>
            </a:r>
            <a:r>
              <a:rPr lang="pl-PL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app</a:t>
            </a:r>
            <a:r>
              <a:rPr lang="pl-P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). Zakupy te są</a:t>
            </a:r>
          </a:p>
          <a:p>
            <a:r>
              <a:rPr lang="pl-P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bardzo szybkie, zwykle nie wymagają przejścia przez</a:t>
            </a:r>
          </a:p>
          <a:p>
            <a:r>
              <a:rPr lang="pl-P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standardowy proces zamawiania produktu, co powoduje,</a:t>
            </a:r>
          </a:p>
          <a:p>
            <a:r>
              <a:rPr lang="pl-P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że nieświadomie możemy wydać na nie pieniądze. Problem</a:t>
            </a:r>
          </a:p>
          <a:p>
            <a:r>
              <a:rPr lang="pl-P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dotyczy szczególnie dzieci, które bawiąc się </a:t>
            </a:r>
            <a:r>
              <a:rPr lang="pl-PL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smartfonami</a:t>
            </a:r>
            <a:r>
              <a:rPr lang="pl-P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,</a:t>
            </a:r>
          </a:p>
          <a:p>
            <a:r>
              <a:rPr lang="pl-P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mogą robić zakupy, nawet o tym nie wiedząc.</a:t>
            </a:r>
          </a:p>
          <a:p>
            <a:r>
              <a:rPr lang="pl-P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Wielu producentów aplikacji na komórki nie wypełnia</a:t>
            </a:r>
          </a:p>
          <a:p>
            <a:r>
              <a:rPr lang="pl-P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swoich obowiązków dotyczących informowania klienta,</a:t>
            </a:r>
          </a:p>
          <a:p>
            <a:r>
              <a:rPr lang="pl-P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wynikających z praw ochrony konsumenta.</a:t>
            </a:r>
          </a:p>
        </p:txBody>
      </p:sp>
      <p:sp>
        <p:nvSpPr>
          <p:cNvPr id="6" name="Prostokąt 5"/>
          <p:cNvSpPr/>
          <p:nvPr/>
        </p:nvSpPr>
        <p:spPr>
          <a:xfrm>
            <a:off x="1371684" y="784469"/>
            <a:ext cx="52693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Telefon - zagrożenia</a:t>
            </a:r>
          </a:p>
        </p:txBody>
      </p:sp>
    </p:spTree>
    <p:extLst>
      <p:ext uri="{BB962C8B-B14F-4D97-AF65-F5344CB8AC3E}">
        <p14:creationId xmlns:p14="http://schemas.microsoft.com/office/powerpoint/2010/main" xmlns="" val="25679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Jak interweniować?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3792" y="1629849"/>
            <a:ext cx="11057586" cy="435133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Przede wszystkim poświęćmy dziecku uwagę i wysłuchajmy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je.</a:t>
            </a:r>
            <a:endParaRPr lang="pl-PL" sz="18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 Nie reagujmy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nerwowo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- nie obwiniajmy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dziecka.</a:t>
            </a:r>
            <a:endParaRPr lang="pl-PL" sz="18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Pochwalmy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je za to, że okazało nam zaufanie, informując nas o zdarzeniu. Zapewnijmy je również o naszej pomocy.</a:t>
            </a:r>
          </a:p>
          <a:p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Jeśli dziecko zetknęło się w Internecie z pornografią z udziałem małoletnich, koniecznie zgłoś to na stronie 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hlinkClick r:id="rId2"/>
              </a:rPr>
              <a:t>www.dyzurnet.pl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 - to </a:t>
            </a:r>
            <a:r>
              <a:rPr lang="pl-PL" sz="18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hotline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, który przyjmuje i reaguje na zgłoszenia, dotyczące występowania w Internecie treści nielegalnych (pornografia dziecięca, treści rasistowskie i ksenofobiczne).</a:t>
            </a:r>
          </a:p>
          <a:p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Nie usuwaj dowodów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przestępstwa.</a:t>
            </a:r>
            <a:endParaRPr lang="pl-PL" sz="18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Jeśli stwierdzisz przypadek włamania lub próby włamania do komputera Twojego lub dziecka, jesteście nękani spamem przesyłanym za pośrednictwem polskich serwerów lub atakami hackerów, zgłoś to do zespołu 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hlinkClick r:id="rId3"/>
              </a:rPr>
              <a:t>CERT Polska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. </a:t>
            </a:r>
          </a:p>
          <a:p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Jeśli masz wątpliwości jak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zareagować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na informacje o kłopotach dziecka związanych z Internetem lub komputerem (zagrożenia, uzależnienie), możesz zadzwonić pod 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hlinkClick r:id="rId4"/>
              </a:rPr>
              <a:t>800 100 100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 - doświadczony zespół wesprze Cię w tej sytuacji i poradzi jak postąpić.</a:t>
            </a:r>
          </a:p>
        </p:txBody>
      </p:sp>
    </p:spTree>
    <p:extLst>
      <p:ext uri="{BB962C8B-B14F-4D97-AF65-F5344CB8AC3E}">
        <p14:creationId xmlns:p14="http://schemas.microsoft.com/office/powerpoint/2010/main" xmlns="" val="38293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l="23636" t="21919" r="24199" b="15934"/>
          <a:stretch/>
        </p:blipFill>
        <p:spPr>
          <a:xfrm>
            <a:off x="1197735" y="326318"/>
            <a:ext cx="9241743" cy="619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98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Strony o podanej tematyce: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dirty="0">
                <a:solidFill>
                  <a:schemeClr val="tx1">
                    <a:lumMod val="85000"/>
                  </a:schemeClr>
                </a:solidFill>
              </a:rPr>
              <a:t>http://www.edukator.pl/</a:t>
            </a:r>
          </a:p>
          <a:p>
            <a:pPr marL="0" indent="0">
              <a:buNone/>
            </a:pPr>
            <a:r>
              <a:rPr lang="pl-PL" sz="4000" dirty="0">
                <a:solidFill>
                  <a:schemeClr val="tx1">
                    <a:lumMod val="85000"/>
                  </a:schemeClr>
                </a:solidFill>
              </a:rPr>
              <a:t>http://www.dyzurnet.pl/</a:t>
            </a:r>
          </a:p>
          <a:p>
            <a:pPr marL="0" indent="0">
              <a:buNone/>
            </a:pPr>
            <a:r>
              <a:rPr lang="pl-PL" sz="4000" dirty="0">
                <a:solidFill>
                  <a:schemeClr val="tx1">
                    <a:lumMod val="85000"/>
                  </a:schemeClr>
                </a:solidFill>
              </a:rPr>
              <a:t>http://fdn.pl/</a:t>
            </a:r>
          </a:p>
          <a:p>
            <a:pPr marL="0" indent="0">
              <a:buNone/>
            </a:pPr>
            <a:r>
              <a:rPr lang="pl-PL" sz="4000" dirty="0">
                <a:solidFill>
                  <a:schemeClr val="tx1">
                    <a:lumMod val="85000"/>
                  </a:schemeClr>
                </a:solidFill>
              </a:rPr>
              <a:t>http://www.sieciaki.pl/</a:t>
            </a:r>
          </a:p>
        </p:txBody>
      </p:sp>
    </p:spTree>
    <p:extLst>
      <p:ext uri="{BB962C8B-B14F-4D97-AF65-F5344CB8AC3E}">
        <p14:creationId xmlns:p14="http://schemas.microsoft.com/office/powerpoint/2010/main" xmlns="" val="353628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3312" y="2052918"/>
            <a:ext cx="9908677" cy="4195481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Prezentacja przygotowana na podstawie materiałów ze strony:</a:t>
            </a:r>
          </a:p>
          <a:p>
            <a:pPr>
              <a:buNone/>
            </a:pPr>
            <a:r>
              <a:rPr lang="pl-PL" dirty="0" err="1" smtClean="0"/>
              <a:t>www.edukator.pl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2565" t="28429" r="24636" b="20003"/>
          <a:stretch/>
        </p:blipFill>
        <p:spPr>
          <a:xfrm>
            <a:off x="772732" y="1326524"/>
            <a:ext cx="5048518" cy="341996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/>
          <a:srcRect l="32375" t="28228" r="24509" b="19725"/>
          <a:stretch/>
        </p:blipFill>
        <p:spPr>
          <a:xfrm>
            <a:off x="6593983" y="2117435"/>
            <a:ext cx="5267460" cy="357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5126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Podstawowe zasady bezpieczeństwa</a:t>
            </a:r>
            <a:r>
              <a:rPr lang="pl-PL" b="0" i="0" dirty="0" smtClean="0">
                <a:solidFill>
                  <a:srgbClr val="04417C"/>
                </a:solidFill>
                <a:effectLst/>
                <a:latin typeface="Arial" panose="020B0604020202020204" pitchFamily="34" charset="0"/>
              </a:rPr>
              <a:t/>
            </a:r>
            <a:br>
              <a:rPr lang="pl-PL" b="0" i="0" dirty="0" smtClean="0">
                <a:solidFill>
                  <a:srgbClr val="04417C"/>
                </a:solidFill>
                <a:effectLst/>
                <a:latin typeface="Arial" panose="020B0604020202020204" pitchFamily="34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1231" y="3113512"/>
            <a:ext cx="10515600" cy="1110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2. Umieść komputer w powszechnie dostępnym miejscu w domu. Bądź obok swojego dziecka, kiedy surfuje po Internecie.</a:t>
            </a:r>
          </a:p>
        </p:txBody>
      </p:sp>
      <p:sp>
        <p:nvSpPr>
          <p:cNvPr id="4" name="Prostokąt 3"/>
          <p:cNvSpPr/>
          <p:nvPr/>
        </p:nvSpPr>
        <p:spPr>
          <a:xfrm>
            <a:off x="2764664" y="133805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i="0" dirty="0" smtClean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1. Ustal z dzieckiem zasady korzystania z sieci adekwatne do jego wieku, takie jak: maksymalny czas spędzany w sieci, serwisy i strony internetowe, które może odwiedzać, sposoby reagowania na niebezpieczne sytuacje.</a:t>
            </a:r>
            <a:endParaRPr lang="pl-PL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764664" y="422427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i="0" dirty="0" smtClean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3. Naucz dziecko zasady ograniczonego zaufania do osób i treści, na które traﬁa w sieci. Jeśli dopuszczasz możliwość kontaktów dziecka z osobami poznanymi w Internecie, kontroluj te znajomości. Reaguj na wszelkie podejrzane sytuacje! Zapewnij dziecko, że w sytuacji zagrożenia zawsze może liczyć na Twoją pomoc!</a:t>
            </a:r>
            <a:endParaRPr lang="pl-PL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8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Podstawowe zasady bezpieczeństwa</a:t>
            </a:r>
            <a:r>
              <a:rPr lang="pl-PL" b="0" i="0" dirty="0" smtClean="0">
                <a:solidFill>
                  <a:srgbClr val="04417C"/>
                </a:solidFill>
                <a:effectLst/>
                <a:latin typeface="Arial" panose="020B0604020202020204" pitchFamily="34" charset="0"/>
              </a:rPr>
              <a:t/>
            </a:r>
            <a:br>
              <a:rPr lang="pl-PL" b="0" i="0" dirty="0" smtClean="0">
                <a:solidFill>
                  <a:srgbClr val="04417C"/>
                </a:solidFill>
                <a:effectLst/>
                <a:latin typeface="Arial" panose="020B0604020202020204" pitchFamily="34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70786" y="1690688"/>
            <a:ext cx="6670183" cy="1510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4. Naucz dziecko chronić prywatność. Jeżeli zgadzasz się na korzystanie przez dziecko z serwisów </a:t>
            </a:r>
            <a:r>
              <a:rPr lang="pl-PL" sz="1800" b="1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społecznościowych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pomóż mu stworzyć bezpieczny proﬁl, maksymalnie chroniący jego prywatność.</a:t>
            </a:r>
          </a:p>
        </p:txBody>
      </p:sp>
      <p:sp>
        <p:nvSpPr>
          <p:cNvPr id="4" name="Prostokąt 3"/>
          <p:cNvSpPr/>
          <p:nvPr/>
        </p:nvSpPr>
        <p:spPr>
          <a:xfrm>
            <a:off x="1068945" y="3335628"/>
            <a:ext cx="9800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0" dirty="0" smtClean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5. Przekonaj dziecko, by zawsze konsultowało z Tobą materiały, które publikuje w Internecie. Naucz je rozwagi w takich sytuacjach.</a:t>
            </a:r>
            <a:endParaRPr lang="pl-PL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657877" y="47106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i="0" dirty="0" smtClean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6. Nie narażaj dziecka, publikując bezkrytycznie jego zdjęcia w sieci!</a:t>
            </a:r>
            <a:endParaRPr lang="pl-PL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8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Podstawowe zasady bezpieczeństwa</a:t>
            </a:r>
            <a:r>
              <a:rPr lang="pl-PL" b="0" i="0" dirty="0" smtClean="0">
                <a:solidFill>
                  <a:srgbClr val="04417C"/>
                </a:solidFill>
                <a:effectLst/>
                <a:latin typeface="Arial" panose="020B0604020202020204" pitchFamily="34" charset="0"/>
              </a:rPr>
              <a:t/>
            </a:r>
            <a:br>
              <a:rPr lang="pl-PL" b="0" i="0" dirty="0" smtClean="0">
                <a:solidFill>
                  <a:srgbClr val="04417C"/>
                </a:solidFill>
                <a:effectLst/>
                <a:latin typeface="Arial" panose="020B0604020202020204" pitchFamily="34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177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7. Chroń komputer dziecka przed niewłaściwymi treściami. Upewnij się, że na komputerze Twojego dziecka działa zaktualizowany program antywirusowy i zapora sieciowa. Używaj ﬁltru antyspamowego chroniącego program e-mailowy. Stosuj dostępne na rynku oprogramowanie ﬁltrujące. Korzystaj  z programów kontroli rodzicielskiej. Pamiętaj jednak, że żaden program nie jest w stanie zastąpić uwagi rodzica.</a:t>
            </a:r>
          </a:p>
        </p:txBody>
      </p:sp>
      <p:sp>
        <p:nvSpPr>
          <p:cNvPr id="4" name="Prostokąt 3"/>
          <p:cNvSpPr/>
          <p:nvPr/>
        </p:nvSpPr>
        <p:spPr>
          <a:xfrm>
            <a:off x="2687392" y="342837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i="0" dirty="0" smtClean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8. Upewnij się, że Twoje dziecko korzysta z gier adekwatnych do jego wieku, np. na podstawie oznaczeń PEGI.</a:t>
            </a:r>
            <a:endParaRPr lang="pl-PL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979054" y="4963560"/>
            <a:ext cx="8555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10. Naucz dziecko szacunku dla innych internautów i przekonaj je, że nawet pozornie niewinne żarty potraﬁą bardzo krzywdzić.</a:t>
            </a:r>
          </a:p>
        </p:txBody>
      </p:sp>
    </p:spTree>
    <p:extLst>
      <p:ext uri="{BB962C8B-B14F-4D97-AF65-F5344CB8AC3E}">
        <p14:creationId xmlns:p14="http://schemas.microsoft.com/office/powerpoint/2010/main" xmlns="" val="1024860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pl-PL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Gry komputerowe</a:t>
            </a:r>
            <a:r>
              <a:rPr lang="pl-PL" b="0" i="0" dirty="0" smtClean="0">
                <a:solidFill>
                  <a:srgbClr val="04417C"/>
                </a:solidFill>
                <a:effectLst/>
                <a:latin typeface="Arial" panose="020B0604020202020204" pitchFamily="34" charset="0"/>
              </a:rPr>
              <a:t/>
            </a:r>
            <a:br>
              <a:rPr lang="pl-PL" b="0" i="0" dirty="0" smtClean="0">
                <a:solidFill>
                  <a:srgbClr val="04417C"/>
                </a:solidFill>
                <a:effectLst/>
                <a:latin typeface="Arial" panose="020B0604020202020204" pitchFamily="34" charset="0"/>
              </a:rPr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Oznaczenia </a:t>
            </a:r>
            <a:br>
              <a:rPr lang="pl-PL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na opakowaniach gier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/>
          <a:srcRect l="34921" t="23019" r="24297" b="20995"/>
          <a:stretch/>
        </p:blipFill>
        <p:spPr>
          <a:xfrm>
            <a:off x="4713667" y="1712890"/>
            <a:ext cx="5306097" cy="40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8707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8387" y="2049698"/>
            <a:ext cx="9404723" cy="1400530"/>
          </a:xfrm>
        </p:spPr>
        <p:txBody>
          <a:bodyPr/>
          <a:lstStyle/>
          <a:p>
            <a:r>
              <a:rPr lang="pl-PL" dirty="0" smtClean="0"/>
              <a:t>Przykład gry komputerowej </a:t>
            </a:r>
            <a:r>
              <a:rPr lang="pl-PL" dirty="0" smtClean="0"/>
              <a:t>z treściami niepożądanymi 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204857" y="4663440"/>
            <a:ext cx="409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Pozostałe zdjęcia zostały usunięte 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29850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encrypted-tbn2.gstatic.com/images?q=tbn:ANd9GcQilvYcFuX0_QlBHPSgymHbjdGdp1Oop-SKRoeNkFHMfb7MbUP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3978" y="1597322"/>
            <a:ext cx="17526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ecx.images-amazon.com/images/I/61SpHe1bkGL._SY300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1363" y="2282976"/>
            <a:ext cx="24860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spong.com/news/s/a/sawthevide266960/_-Saw-The-Video-Game-Rumours-Galore-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8884" y="2282976"/>
            <a:ext cx="20478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covergalaxy.com/forum/attachments/pc/14308d1334123546-saw-video-game-czech-pal-obal-dvd-cz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27240" y="12761843"/>
            <a:ext cx="8060889" cy="538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399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2883" y="1861548"/>
            <a:ext cx="962051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Potajemne zbieranie danych osobowych</a:t>
            </a:r>
          </a:p>
          <a:p>
            <a:pPr marL="0" indent="0">
              <a:buNone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Okazuje się, że wiele aplikacji zbiera i przekazuje wrażliwe</a:t>
            </a:r>
          </a:p>
          <a:p>
            <a:pPr marL="0" indent="0">
              <a:buNone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dane użytkowników, często takie, które nie są niezbędne</a:t>
            </a:r>
          </a:p>
          <a:p>
            <a:pPr marL="0" indent="0">
              <a:buNone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dla działania aplikacji, np. dane z odbiornika GPS dotyczące</a:t>
            </a:r>
          </a:p>
          <a:p>
            <a:pPr marL="0" indent="0">
              <a:buNone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miejsca pobytu użytkownika</a:t>
            </a:r>
            <a:r>
              <a:rPr lang="pl-PL" sz="1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l-PL" sz="18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Wirusy i szkodliwe aplikacje</a:t>
            </a:r>
          </a:p>
          <a:p>
            <a:pPr marL="0" indent="0">
              <a:buNone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 sklepach z aplikacjami znaleźć można nie tylko bezpieczne</a:t>
            </a:r>
          </a:p>
          <a:p>
            <a:pPr marL="0" indent="0">
              <a:buNone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programy z zaufanych źródeł, ale – coraz częściej – i aplikacje</a:t>
            </a:r>
          </a:p>
          <a:p>
            <a:pPr marL="0" indent="0">
              <a:buNone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zainfekowane wirusami. Takie programy mogą kasować</a:t>
            </a:r>
          </a:p>
          <a:p>
            <a:pPr marL="0" indent="0">
              <a:buNone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lub zmieniać dane w komórce (np. kontakty) albo automatycznie</a:t>
            </a:r>
          </a:p>
          <a:p>
            <a:pPr marL="0" indent="0">
              <a:buNone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wysyłać SMS-y na specjalne, płatne numery.</a:t>
            </a: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723385" y="671659"/>
            <a:ext cx="9404723" cy="1400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Telefon - zagrożenia</a:t>
            </a:r>
          </a:p>
        </p:txBody>
      </p:sp>
    </p:spTree>
    <p:extLst>
      <p:ext uri="{BB962C8B-B14F-4D97-AF65-F5344CB8AC3E}">
        <p14:creationId xmlns:p14="http://schemas.microsoft.com/office/powerpoint/2010/main" xmlns="" val="107886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J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.xml><?xml version="1.0" encoding="utf-8"?>
<a:themeOverride xmlns:a="http://schemas.openxmlformats.org/drawingml/2006/main">
  <a:clrScheme name="J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606</Words>
  <Application>Microsoft Office PowerPoint</Application>
  <PresentationFormat>Niestandardowy</PresentationFormat>
  <Paragraphs>70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Jon</vt:lpstr>
      <vt:lpstr>Dziecko bezpieczne w sieci</vt:lpstr>
      <vt:lpstr>Slajd 2</vt:lpstr>
      <vt:lpstr>Podstawowe zasady bezpieczeństwa </vt:lpstr>
      <vt:lpstr>Podstawowe zasady bezpieczeństwa </vt:lpstr>
      <vt:lpstr>Podstawowe zasady bezpieczeństwa </vt:lpstr>
      <vt:lpstr>Gry komputerowe </vt:lpstr>
      <vt:lpstr>Przykład gry komputerowej z treściami niepożądanymi .</vt:lpstr>
      <vt:lpstr>Slajd 8</vt:lpstr>
      <vt:lpstr>Telefon - zagrożenia</vt:lpstr>
      <vt:lpstr>Slajd 10</vt:lpstr>
      <vt:lpstr>Slajd 11</vt:lpstr>
      <vt:lpstr>Jak interweniować?</vt:lpstr>
      <vt:lpstr>Slajd 13</vt:lpstr>
      <vt:lpstr>Strony o podanej tematyce: </vt:lpstr>
      <vt:lpstr>Slajd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Bożena</cp:lastModifiedBy>
  <cp:revision>14</cp:revision>
  <dcterms:created xsi:type="dcterms:W3CDTF">2015-05-05T17:51:13Z</dcterms:created>
  <dcterms:modified xsi:type="dcterms:W3CDTF">2015-05-07T18:40:01Z</dcterms:modified>
</cp:coreProperties>
</file>